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66" r:id="rId3"/>
    <p:sldId id="267" r:id="rId4"/>
    <p:sldId id="273" r:id="rId5"/>
    <p:sldId id="268" r:id="rId6"/>
    <p:sldId id="269" r:id="rId7"/>
    <p:sldId id="270" r:id="rId8"/>
    <p:sldId id="274" r:id="rId9"/>
    <p:sldId id="263" r:id="rId10"/>
    <p:sldId id="272" r:id="rId11"/>
    <p:sldId id="257" r:id="rId12"/>
    <p:sldId id="265" r:id="rId13"/>
    <p:sldId id="258" r:id="rId14"/>
    <p:sldId id="259" r:id="rId15"/>
    <p:sldId id="260" r:id="rId16"/>
    <p:sldId id="262" r:id="rId17"/>
    <p:sldId id="261" r:id="rId18"/>
    <p:sldId id="26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weeney" initials="S" lastIdx="1" clrIdx="0">
    <p:extLst>
      <p:ext uri="{19B8F6BF-5375-455C-9EA6-DF929625EA0E}">
        <p15:presenceInfo xmlns:p15="http://schemas.microsoft.com/office/powerpoint/2012/main" userId="Sweene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4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Sheet1!$G$1</c:f>
              <c:strCache>
                <c:ptCount val="1"/>
                <c:pt idx="0">
                  <c:v>Total Power Ups Bought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Sheet1!$G$2:$G$11</c:f>
              <c:numCache>
                <c:formatCode>General</c:formatCode>
                <c:ptCount val="10"/>
                <c:pt idx="0">
                  <c:v>20</c:v>
                </c:pt>
                <c:pt idx="1">
                  <c:v>1</c:v>
                </c:pt>
                <c:pt idx="2">
                  <c:v>5</c:v>
                </c:pt>
                <c:pt idx="3">
                  <c:v>20</c:v>
                </c:pt>
                <c:pt idx="4">
                  <c:v>3</c:v>
                </c:pt>
                <c:pt idx="5">
                  <c:v>7</c:v>
                </c:pt>
                <c:pt idx="6">
                  <c:v>10</c:v>
                </c:pt>
                <c:pt idx="7">
                  <c:v>17</c:v>
                </c:pt>
                <c:pt idx="8">
                  <c:v>1</c:v>
                </c:pt>
                <c:pt idx="9">
                  <c:v>18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62390576"/>
        <c:axId val="-262386768"/>
      </c:barChart>
      <c:catAx>
        <c:axId val="-26239057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62386768"/>
        <c:crosses val="autoZero"/>
        <c:auto val="1"/>
        <c:lblAlgn val="ctr"/>
        <c:lblOffset val="100"/>
        <c:noMultiLvlLbl val="0"/>
      </c:catAx>
      <c:valAx>
        <c:axId val="-262386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623905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Power Ups Bought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Scrambles Bought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Sheet1!$D$2:$D$11</c:f>
              <c:numCache>
                <c:formatCode>General</c:formatCode>
                <c:ptCount val="10"/>
                <c:pt idx="0">
                  <c:v>7</c:v>
                </c:pt>
                <c:pt idx="1">
                  <c:v>1</c:v>
                </c:pt>
                <c:pt idx="2">
                  <c:v>3</c:v>
                </c:pt>
                <c:pt idx="3">
                  <c:v>12</c:v>
                </c:pt>
                <c:pt idx="4">
                  <c:v>1</c:v>
                </c:pt>
                <c:pt idx="5">
                  <c:v>3</c:v>
                </c:pt>
                <c:pt idx="6">
                  <c:v>5</c:v>
                </c:pt>
                <c:pt idx="7">
                  <c:v>9</c:v>
                </c:pt>
                <c:pt idx="8">
                  <c:v>0</c:v>
                </c:pt>
                <c:pt idx="9">
                  <c:v>14</c:v>
                </c:pt>
              </c:numCache>
            </c:numRef>
          </c:val>
        </c:ser>
        <c:ser>
          <c:idx val="1"/>
          <c:order val="1"/>
          <c:tx>
            <c:strRef>
              <c:f>Sheet1!$E$1</c:f>
              <c:strCache>
                <c:ptCount val="1"/>
                <c:pt idx="0">
                  <c:v>Time Boost Bought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Sheet1!$E$2:$E$11</c:f>
              <c:numCache>
                <c:formatCode>General</c:formatCode>
                <c:ptCount val="10"/>
                <c:pt idx="0">
                  <c:v>9</c:v>
                </c:pt>
                <c:pt idx="1">
                  <c:v>0</c:v>
                </c:pt>
                <c:pt idx="2">
                  <c:v>1</c:v>
                </c:pt>
                <c:pt idx="3">
                  <c:v>6</c:v>
                </c:pt>
                <c:pt idx="4">
                  <c:v>1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  <c:pt idx="8">
                  <c:v>0</c:v>
                </c:pt>
                <c:pt idx="9">
                  <c:v>2</c:v>
                </c:pt>
              </c:numCache>
            </c:numRef>
          </c:val>
        </c:ser>
        <c:ser>
          <c:idx val="2"/>
          <c:order val="2"/>
          <c:tx>
            <c:strRef>
              <c:f>Sheet1!$F$1</c:f>
              <c:strCache>
                <c:ptCount val="1"/>
                <c:pt idx="0">
                  <c:v>PowerUp Bought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Sheet1!$F$2:$F$11</c:f>
              <c:numCache>
                <c:formatCode>General</c:formatCode>
                <c:ptCount val="10"/>
                <c:pt idx="0">
                  <c:v>4</c:v>
                </c:pt>
                <c:pt idx="1">
                  <c:v>0</c:v>
                </c:pt>
                <c:pt idx="2">
                  <c:v>1</c:v>
                </c:pt>
                <c:pt idx="3">
                  <c:v>2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3</c:v>
                </c:pt>
                <c:pt idx="8">
                  <c:v>1</c:v>
                </c:pt>
                <c:pt idx="9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62383504"/>
        <c:axId val="-262397104"/>
      </c:barChart>
      <c:catAx>
        <c:axId val="-26238350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62397104"/>
        <c:crosses val="autoZero"/>
        <c:auto val="1"/>
        <c:lblAlgn val="ctr"/>
        <c:lblOffset val="100"/>
        <c:noMultiLvlLbl val="0"/>
      </c:catAx>
      <c:valAx>
        <c:axId val="-262397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62383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Highscore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Sheet1!$C$2:$C$11</c:f>
              <c:numCache>
                <c:formatCode>General</c:formatCode>
                <c:ptCount val="10"/>
                <c:pt idx="0">
                  <c:v>75200</c:v>
                </c:pt>
                <c:pt idx="1">
                  <c:v>64100</c:v>
                </c:pt>
                <c:pt idx="2">
                  <c:v>73400</c:v>
                </c:pt>
                <c:pt idx="3">
                  <c:v>112500</c:v>
                </c:pt>
                <c:pt idx="4">
                  <c:v>68200</c:v>
                </c:pt>
                <c:pt idx="5">
                  <c:v>77900</c:v>
                </c:pt>
                <c:pt idx="6">
                  <c:v>81600</c:v>
                </c:pt>
                <c:pt idx="7">
                  <c:v>105200</c:v>
                </c:pt>
                <c:pt idx="8">
                  <c:v>30500</c:v>
                </c:pt>
                <c:pt idx="9">
                  <c:v>99100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62391664"/>
        <c:axId val="-262388944"/>
      </c:barChart>
      <c:catAx>
        <c:axId val="-26239166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62388944"/>
        <c:crosses val="autoZero"/>
        <c:auto val="1"/>
        <c:lblAlgn val="ctr"/>
        <c:lblOffset val="100"/>
        <c:noMultiLvlLbl val="0"/>
      </c:catAx>
      <c:valAx>
        <c:axId val="-262388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62391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Story Progress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Sheet1!$B$2:$B$11</c:f>
              <c:numCache>
                <c:formatCode>General</c:formatCode>
                <c:ptCount val="10"/>
                <c:pt idx="0">
                  <c:v>21</c:v>
                </c:pt>
                <c:pt idx="1">
                  <c:v>7</c:v>
                </c:pt>
                <c:pt idx="2">
                  <c:v>18</c:v>
                </c:pt>
                <c:pt idx="3">
                  <c:v>30</c:v>
                </c:pt>
                <c:pt idx="4">
                  <c:v>6</c:v>
                </c:pt>
                <c:pt idx="5">
                  <c:v>12</c:v>
                </c:pt>
                <c:pt idx="6">
                  <c:v>18</c:v>
                </c:pt>
                <c:pt idx="7">
                  <c:v>24</c:v>
                </c:pt>
                <c:pt idx="8">
                  <c:v>3</c:v>
                </c:pt>
                <c:pt idx="9">
                  <c:v>26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62390032"/>
        <c:axId val="-262387856"/>
      </c:barChart>
      <c:catAx>
        <c:axId val="-26239003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62387856"/>
        <c:crosses val="autoZero"/>
        <c:auto val="1"/>
        <c:lblAlgn val="ctr"/>
        <c:lblOffset val="100"/>
        <c:noMultiLvlLbl val="0"/>
      </c:catAx>
      <c:valAx>
        <c:axId val="-262387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62390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7-22T12:58:01.553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25C2FC-7CB9-499A-AF41-09996E80717B}" type="datetimeFigureOut">
              <a:rPr lang="en-GB" smtClean="0"/>
              <a:t>22/07/2018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57EAB3-F463-4BFE-9987-EAB96AAC90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404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https://www.choicestgames.com/2014/11/gems-of-war-review.html</a:t>
            </a:r>
          </a:p>
          <a:p>
            <a:endParaRPr lang="en-GB" dirty="0" smtClean="0"/>
          </a:p>
          <a:p>
            <a:r>
              <a:rPr lang="en-GB" dirty="0" smtClean="0"/>
              <a:t>https://androidcommunity.com/bejeweled-blitz-launches-for-android-20130503/</a:t>
            </a:r>
          </a:p>
          <a:p>
            <a:endParaRPr lang="en-GB" dirty="0" smtClean="0"/>
          </a:p>
          <a:p>
            <a:r>
              <a:rPr lang="en-GB" dirty="0" smtClean="0"/>
              <a:t>https://care.king.com/</a:t>
            </a:r>
            <a:r>
              <a:rPr lang="en-GB" dirty="0" err="1" smtClean="0"/>
              <a:t>en</a:t>
            </a:r>
            <a:r>
              <a:rPr lang="en-GB" dirty="0" smtClean="0"/>
              <a:t>/candy-crush-saga/all-hexagon-levels-on-candy-crush-saga-are-</a:t>
            </a:r>
            <a:r>
              <a:rPr lang="en-GB" dirty="0" err="1" smtClean="0"/>
              <a:t>removedhttps</a:t>
            </a:r>
            <a:r>
              <a:rPr lang="en-GB" dirty="0" smtClean="0"/>
              <a:t>://care.king.com/data/</a:t>
            </a:r>
            <a:r>
              <a:rPr lang="en-GB" dirty="0" err="1" smtClean="0"/>
              <a:t>king_qna_en</a:t>
            </a:r>
            <a:r>
              <a:rPr lang="en-GB" dirty="0" smtClean="0"/>
              <a:t>/media/forum/image/05/74/63/69712/4616/19daab74552b8e0f/</a:t>
            </a:r>
            <a:r>
              <a:rPr lang="en-GB" dirty="0" err="1" smtClean="0"/>
              <a:t>wherearehexagonlevel</a:t>
            </a:r>
            <a:r>
              <a:rPr lang="en-GB" dirty="0" smtClean="0"/>
              <a:t>..</a:t>
            </a:r>
            <a:r>
              <a:rPr lang="en-GB" dirty="0" err="1" smtClean="0"/>
              <a:t>png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7EAB3-F463-4BFE-9987-EAB96AAC902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3811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https://moz.com/blog/app-store-optimization-checklist</a:t>
            </a:r>
          </a:p>
          <a:p>
            <a:endParaRPr lang="en-GB" dirty="0" smtClean="0"/>
          </a:p>
          <a:p>
            <a:r>
              <a:rPr lang="en-GB" dirty="0" smtClean="0"/>
              <a:t>https://neilpatel.com/blog/everything-need-know-app-store-optimization/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7EAB3-F463-4BFE-9987-EAB96AAC902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4860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7/22/2018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7/22/2018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7/22/2018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7/22/2018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7/22/2018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7/22/2018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7/22/2018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7/22/2018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633153"/>
            <a:ext cx="8825658" cy="3329581"/>
          </a:xfrm>
        </p:spPr>
        <p:txBody>
          <a:bodyPr/>
          <a:lstStyle/>
          <a:p>
            <a:r>
              <a:rPr lang="en-GB" dirty="0"/>
              <a:t>Element Fusion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079111"/>
            <a:ext cx="8825658" cy="861420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By Pixel Code</a:t>
            </a:r>
          </a:p>
          <a:p>
            <a:r>
              <a:rPr lang="en-GB" dirty="0"/>
              <a:t>Jamie </a:t>
            </a:r>
            <a:r>
              <a:rPr lang="en-GB" dirty="0" err="1"/>
              <a:t>Collinge</a:t>
            </a:r>
            <a:r>
              <a:rPr lang="en-GB" dirty="0"/>
              <a:t> – Artist</a:t>
            </a:r>
          </a:p>
          <a:p>
            <a:r>
              <a:rPr lang="en-GB" dirty="0"/>
              <a:t>Michael Sweeney - Programmer</a:t>
            </a:r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57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619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Match 3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2502" y="2052918"/>
            <a:ext cx="7107382" cy="4195481"/>
          </a:xfrm>
        </p:spPr>
        <p:txBody>
          <a:bodyPr/>
          <a:lstStyle/>
          <a:p>
            <a:r>
              <a:rPr lang="en-GB" dirty="0"/>
              <a:t>Aim of the game is to combine 3 matching tiles</a:t>
            </a:r>
          </a:p>
          <a:p>
            <a:r>
              <a:rPr lang="en-GB" dirty="0"/>
              <a:t>Often has combos for </a:t>
            </a:r>
            <a:r>
              <a:rPr lang="en-GB" dirty="0" smtClean="0"/>
              <a:t>matching </a:t>
            </a:r>
            <a:r>
              <a:rPr lang="en-GB" dirty="0"/>
              <a:t>more than 3 tiles at a time</a:t>
            </a:r>
          </a:p>
          <a:p>
            <a:r>
              <a:rPr lang="en-GB" dirty="0"/>
              <a:t>Progression in the form of level progression and/or high score</a:t>
            </a:r>
          </a:p>
          <a:p>
            <a:r>
              <a:rPr lang="en-GB" dirty="0"/>
              <a:t>Is a genre dominated by King with games from the Saga series such as Candy Crush Saga</a:t>
            </a:r>
          </a:p>
          <a:p>
            <a:r>
              <a:rPr lang="en-GB" dirty="0"/>
              <a:t>Has multiple styles of matching tiles systems such as Bubble Witch’s style</a:t>
            </a:r>
          </a:p>
          <a:p>
            <a:endParaRPr lang="en-GB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4264" y="1970100"/>
            <a:ext cx="2374678" cy="4020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52" y="1921625"/>
            <a:ext cx="2076450" cy="369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5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6533164" cy="4195481"/>
          </a:xfrm>
        </p:spPr>
        <p:txBody>
          <a:bodyPr/>
          <a:lstStyle/>
          <a:p>
            <a:r>
              <a:rPr lang="en-GB" dirty="0"/>
              <a:t>Market dominated by standard Match-3</a:t>
            </a:r>
          </a:p>
          <a:p>
            <a:r>
              <a:rPr lang="en-GB" dirty="0"/>
              <a:t>In the U.S., the average consumer is now spending 33 minutes per day in mobile games, with sessions that have increased to 7 minutes, 6 seconds this year, up from 6 minutes, 22 seconds in 2016. (TechCrunch, Sarah Perez, 2017)</a:t>
            </a:r>
          </a:p>
          <a:p>
            <a:r>
              <a:rPr lang="en-US" dirty="0"/>
              <a:t>Mobile market dominance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392" y="1524000"/>
            <a:ext cx="3536297" cy="52693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518" y="4550564"/>
            <a:ext cx="3987114" cy="224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28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Proposal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Candy Crush-Style Match 3</a:t>
            </a:r>
          </a:p>
          <a:p>
            <a:r>
              <a:rPr lang="en-GB" dirty="0"/>
              <a:t>Elements Art Theme</a:t>
            </a:r>
          </a:p>
          <a:p>
            <a:r>
              <a:rPr lang="en-GB" dirty="0"/>
              <a:t>Android phone/tablet + (iPhone + Windows PC)</a:t>
            </a:r>
          </a:p>
          <a:p>
            <a:r>
              <a:rPr lang="en-GB" dirty="0"/>
              <a:t>Time/Blitz Mode + (Puzzle Mode)</a:t>
            </a:r>
          </a:p>
          <a:p>
            <a:r>
              <a:rPr lang="en-GB" dirty="0"/>
              <a:t>Power Ups Shop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7827" t="9659" r="17585" b="6427"/>
          <a:stretch/>
        </p:blipFill>
        <p:spPr>
          <a:xfrm>
            <a:off x="8657438" y="1677798"/>
            <a:ext cx="2558643" cy="413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 Art</a:t>
            </a:r>
            <a:endParaRPr lang="en-US" dirty="0"/>
          </a:p>
        </p:txBody>
      </p:sp>
      <p:pic>
        <p:nvPicPr>
          <p:cNvPr id="1026" name="Picture 2" descr="https://media.discordapp.net/attachments/410866000519757824/457190290193907722/image.jpg?width=226&amp;height=30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" t="104" r="1333" b="-503"/>
          <a:stretch/>
        </p:blipFill>
        <p:spPr bwMode="auto">
          <a:xfrm>
            <a:off x="9099237" y="3182660"/>
            <a:ext cx="2009142" cy="287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edia.discordapp.net/attachments/410866000519757824/457190311538589698/image.jpg?width=226&amp;height=3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91" y="3179676"/>
            <a:ext cx="215265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media.discordapp.net/attachments/410866000519757824/457190344023343105/image.jpg?width=400&amp;height=3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388" y="4611031"/>
            <a:ext cx="2858389" cy="214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media.discordapp.net/attachments/410866000519757824/457190371097575424/image.jpg?width=226&amp;height=30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171" y="1544336"/>
            <a:ext cx="215265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media.discordapp.net/attachments/410866000519757824/457190397362307073/image.jpg?width=226&amp;height=30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76" y="1544336"/>
            <a:ext cx="215265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33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KanBan</a:t>
            </a:r>
            <a:r>
              <a:rPr lang="en-GB" dirty="0"/>
              <a:t> – </a:t>
            </a:r>
            <a:r>
              <a:rPr lang="en-GB" dirty="0" smtClean="0"/>
              <a:t>Daily </a:t>
            </a:r>
            <a:r>
              <a:rPr lang="en-GB" dirty="0"/>
              <a:t>tasks management</a:t>
            </a:r>
          </a:p>
          <a:p>
            <a:r>
              <a:rPr lang="en-GB" dirty="0"/>
              <a:t>Trello </a:t>
            </a:r>
            <a:r>
              <a:rPr lang="en-GB" dirty="0" smtClean="0"/>
              <a:t>– Weekly </a:t>
            </a:r>
            <a:r>
              <a:rPr lang="en-GB" dirty="0"/>
              <a:t>Task Repository</a:t>
            </a:r>
          </a:p>
          <a:p>
            <a:endParaRPr lang="en-US" dirty="0"/>
          </a:p>
        </p:txBody>
      </p:sp>
      <p:pic>
        <p:nvPicPr>
          <p:cNvPr id="5" name="Picture 5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xmlns="" id="{AD76E146-7963-46A0-9F1F-092774906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206" y="1356717"/>
            <a:ext cx="5503126" cy="39865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285" y="3582786"/>
            <a:ext cx="3980756" cy="298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4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Unity Analytics</a:t>
            </a:r>
          </a:p>
          <a:p>
            <a:r>
              <a:rPr lang="en-GB" dirty="0"/>
              <a:t>Store presence allows for wider test base</a:t>
            </a:r>
          </a:p>
          <a:p>
            <a:r>
              <a:rPr lang="en-GB" dirty="0"/>
              <a:t>Weekly builds on multiple devices</a:t>
            </a:r>
          </a:p>
          <a:p>
            <a:endParaRPr lang="en-GB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233" y="1491049"/>
            <a:ext cx="4354886" cy="284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7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Source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Git</a:t>
            </a:r>
          </a:p>
          <a:p>
            <a:r>
              <a:rPr lang="en-GB" dirty="0"/>
              <a:t>GitHub Repo</a:t>
            </a:r>
          </a:p>
          <a:p>
            <a:r>
              <a:rPr lang="en-GB" dirty="0"/>
              <a:t>GitHub Client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197" y="1229590"/>
            <a:ext cx="1905000" cy="190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134" y="3911462"/>
            <a:ext cx="2143125" cy="2143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79" y="3570636"/>
            <a:ext cx="5453148" cy="282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47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Marketing Strategy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Wide Platform range</a:t>
            </a:r>
          </a:p>
          <a:p>
            <a:r>
              <a:rPr lang="en-GB" dirty="0"/>
              <a:t>App Store Optimising </a:t>
            </a:r>
          </a:p>
          <a:p>
            <a:r>
              <a:rPr lang="en-GB" dirty="0"/>
              <a:t>Social media presence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749" y="3672140"/>
            <a:ext cx="4429723" cy="29097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435" y="1495424"/>
            <a:ext cx="349567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5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Research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Gems of War</a:t>
            </a:r>
          </a:p>
          <a:p>
            <a:r>
              <a:rPr lang="en-GB" dirty="0" smtClean="0"/>
              <a:t>Bejewelled Blitz</a:t>
            </a:r>
          </a:p>
          <a:p>
            <a:r>
              <a:rPr lang="en-GB" dirty="0" smtClean="0"/>
              <a:t>Candy Crush Saga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015" y="813348"/>
            <a:ext cx="4827373" cy="27153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268" y="4008894"/>
            <a:ext cx="2749731" cy="23474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6063" y="3528745"/>
            <a:ext cx="3404098" cy="293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7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Analytics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Mixed Story Progression</a:t>
            </a:r>
          </a:p>
          <a:p>
            <a:r>
              <a:rPr lang="en-GB" dirty="0" smtClean="0"/>
              <a:t>Players utilising the shop</a:t>
            </a:r>
            <a:endParaRPr lang="en-GB" dirty="0"/>
          </a:p>
          <a:p>
            <a:r>
              <a:rPr lang="en-GB" dirty="0" smtClean="0"/>
              <a:t>Scramble most popular</a:t>
            </a:r>
          </a:p>
          <a:p>
            <a:r>
              <a:rPr lang="en-GB" dirty="0" smtClean="0"/>
              <a:t>Store Usage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4945366"/>
              </p:ext>
            </p:extLst>
          </p:nvPr>
        </p:nvGraphicFramePr>
        <p:xfrm>
          <a:off x="5941504" y="2664506"/>
          <a:ext cx="4754879" cy="16700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8547395"/>
              </p:ext>
            </p:extLst>
          </p:nvPr>
        </p:nvGraphicFramePr>
        <p:xfrm>
          <a:off x="5915376" y="4410264"/>
          <a:ext cx="4920262" cy="20378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6331182"/>
              </p:ext>
            </p:extLst>
          </p:nvPr>
        </p:nvGraphicFramePr>
        <p:xfrm>
          <a:off x="776472" y="38426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0951331"/>
              </p:ext>
            </p:extLst>
          </p:nvPr>
        </p:nvGraphicFramePr>
        <p:xfrm>
          <a:off x="5860867" y="1190314"/>
          <a:ext cx="5042264" cy="15716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736271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Marketing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Android Store</a:t>
            </a:r>
          </a:p>
          <a:p>
            <a:r>
              <a:rPr lang="en-GB" dirty="0" smtClean="0"/>
              <a:t>iPhone Store</a:t>
            </a:r>
          </a:p>
          <a:p>
            <a:r>
              <a:rPr lang="en-GB" dirty="0" smtClean="0"/>
              <a:t>Announcement on social media</a:t>
            </a:r>
          </a:p>
          <a:p>
            <a:r>
              <a:rPr lang="en-GB" dirty="0" smtClean="0"/>
              <a:t>App Store Optimisation 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559" y="116663"/>
            <a:ext cx="4162425" cy="2867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789" y="3283018"/>
            <a:ext cx="2772435" cy="357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103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Social Media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3598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Art Development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Show Art Progression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040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Project Management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KanBan</a:t>
            </a:r>
            <a:endParaRPr lang="en-GB" dirty="0" smtClean="0"/>
          </a:p>
          <a:p>
            <a:r>
              <a:rPr lang="en-GB" dirty="0" smtClean="0"/>
              <a:t>Trello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0225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Source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Git</a:t>
            </a:r>
          </a:p>
          <a:p>
            <a:r>
              <a:rPr lang="en-GB" dirty="0"/>
              <a:t>GitHub Repo</a:t>
            </a:r>
          </a:p>
          <a:p>
            <a:r>
              <a:rPr lang="en-GB" dirty="0"/>
              <a:t>GitHub Client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197" y="1229590"/>
            <a:ext cx="1905000" cy="190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134" y="3911462"/>
            <a:ext cx="2143125" cy="2143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79" y="3570636"/>
            <a:ext cx="5453148" cy="282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02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Any 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60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901</TotalTime>
  <Words>302</Words>
  <Application>Microsoft Office PowerPoint</Application>
  <PresentationFormat>Widescreen</PresentationFormat>
  <Paragraphs>76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Century Gothic</vt:lpstr>
      <vt:lpstr>Wingdings 3</vt:lpstr>
      <vt:lpstr>Ion</vt:lpstr>
      <vt:lpstr>Element Fusion</vt:lpstr>
      <vt:lpstr>Research</vt:lpstr>
      <vt:lpstr>Analytics</vt:lpstr>
      <vt:lpstr>Marketing</vt:lpstr>
      <vt:lpstr>Social Media</vt:lpstr>
      <vt:lpstr>Art Development</vt:lpstr>
      <vt:lpstr>Project Management</vt:lpstr>
      <vt:lpstr>Source Control</vt:lpstr>
      <vt:lpstr>Any Questions?</vt:lpstr>
      <vt:lpstr>PowerPoint Presentation</vt:lpstr>
      <vt:lpstr>What is a Match 3 Game</vt:lpstr>
      <vt:lpstr>Research</vt:lpstr>
      <vt:lpstr>Project Proposal</vt:lpstr>
      <vt:lpstr>Concept Art</vt:lpstr>
      <vt:lpstr>Project Plan</vt:lpstr>
      <vt:lpstr>Testing</vt:lpstr>
      <vt:lpstr>Source Control</vt:lpstr>
      <vt:lpstr>Marketing Strategy</vt:lpstr>
    </vt:vector>
  </TitlesOfParts>
  <Company>University of Bolton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Element Fusion</dc:title>
  <dc:creator>Sweeney, Michael</dc:creator>
  <cp:lastModifiedBy>Sweeney</cp:lastModifiedBy>
  <cp:revision>44</cp:revision>
  <dcterms:created xsi:type="dcterms:W3CDTF">2018-06-14T08:46:06Z</dcterms:created>
  <dcterms:modified xsi:type="dcterms:W3CDTF">2018-07-22T18:49:47Z</dcterms:modified>
</cp:coreProperties>
</file>